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28" r:id="rId1"/>
  </p:sldMasterIdLst>
  <p:notesMasterIdLst>
    <p:notesMasterId r:id="rId20"/>
  </p:notesMasterIdLst>
  <p:handoutMasterIdLst>
    <p:handoutMasterId r:id="rId21"/>
  </p:handoutMasterIdLst>
  <p:sldIdLst>
    <p:sldId id="313" r:id="rId2"/>
    <p:sldId id="352" r:id="rId3"/>
    <p:sldId id="402" r:id="rId4"/>
    <p:sldId id="383" r:id="rId5"/>
    <p:sldId id="394" r:id="rId6"/>
    <p:sldId id="386" r:id="rId7"/>
    <p:sldId id="388" r:id="rId8"/>
    <p:sldId id="378" r:id="rId9"/>
    <p:sldId id="374" r:id="rId10"/>
    <p:sldId id="375" r:id="rId11"/>
    <p:sldId id="406" r:id="rId12"/>
    <p:sldId id="403" r:id="rId13"/>
    <p:sldId id="392" r:id="rId14"/>
    <p:sldId id="404" r:id="rId15"/>
    <p:sldId id="405" r:id="rId16"/>
    <p:sldId id="398" r:id="rId17"/>
    <p:sldId id="354" r:id="rId18"/>
    <p:sldId id="36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9196F"/>
    <a:srgbClr val="336600"/>
    <a:srgbClr val="EDE3A5"/>
    <a:srgbClr val="6699FF"/>
    <a:srgbClr val="7A261C"/>
    <a:srgbClr val="043D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65167" autoAdjust="0"/>
  </p:normalViewPr>
  <p:slideViewPr>
    <p:cSldViewPr>
      <p:cViewPr>
        <p:scale>
          <a:sx n="60" d="100"/>
          <a:sy n="60" d="100"/>
        </p:scale>
        <p:origin x="-147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>
      <p:cViewPr>
        <p:scale>
          <a:sx n="90" d="100"/>
          <a:sy n="90" d="100"/>
        </p:scale>
        <p:origin x="-2573" y="67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3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2DFBEC-8429-4AF3-A8FF-6686089A1994}" type="datetimeFigureOut">
              <a:rPr lang="en-US"/>
              <a:pPr>
                <a:defRPr/>
              </a:pPr>
              <a:t>8/23/2015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8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8"/>
            <a:ext cx="3038475" cy="465138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32E0E5-25AF-487C-B6EA-6543C943A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0372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5138"/>
          </a:xfrm>
          <a:prstGeom prst="rect">
            <a:avLst/>
          </a:prstGeom>
        </p:spPr>
        <p:txBody>
          <a:bodyPr vert="horz" lIns="92809" tIns="46406" rIns="92809" bIns="464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5138"/>
          </a:xfrm>
          <a:prstGeom prst="rect">
            <a:avLst/>
          </a:prstGeom>
        </p:spPr>
        <p:txBody>
          <a:bodyPr vert="horz" lIns="92809" tIns="46406" rIns="92809" bIns="464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B23F2F-D483-4DDC-B483-35FCE95EDCFE}" type="datetimeFigureOut">
              <a:rPr lang="en-US"/>
              <a:pPr>
                <a:defRPr/>
              </a:pPr>
              <a:t>8/23/2015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9" tIns="46406" rIns="92809" bIns="4640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8"/>
            <a:ext cx="5607050" cy="4183063"/>
          </a:xfrm>
          <a:prstGeom prst="rect">
            <a:avLst/>
          </a:prstGeom>
        </p:spPr>
        <p:txBody>
          <a:bodyPr vert="horz" lIns="92809" tIns="46406" rIns="92809" bIns="4640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8"/>
            <a:ext cx="3038475" cy="465138"/>
          </a:xfrm>
          <a:prstGeom prst="rect">
            <a:avLst/>
          </a:prstGeom>
        </p:spPr>
        <p:txBody>
          <a:bodyPr vert="horz" lIns="92809" tIns="46406" rIns="92809" bIns="464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8"/>
            <a:ext cx="3038475" cy="465138"/>
          </a:xfrm>
          <a:prstGeom prst="rect">
            <a:avLst/>
          </a:prstGeom>
        </p:spPr>
        <p:txBody>
          <a:bodyPr vert="horz" lIns="92809" tIns="46406" rIns="92809" bIns="464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CAAE39-A595-47F6-B626-4265282AC3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2349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6861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580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9252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7237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24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078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256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4343400"/>
            <a:ext cx="6019800" cy="4572000"/>
          </a:xfrm>
          <a:noFill/>
          <a:ln/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C85F1-9CC0-4BCF-AC86-F76D1A7088A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  <a:p>
            <a:endParaRPr lang="en-US" b="0" baseline="0" dirty="0" smtClean="0"/>
          </a:p>
          <a:p>
            <a:endParaRPr lang="en-US" b="0" baseline="0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774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endParaRPr lang="en-CA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CCB79-D26D-4AEE-BEAF-E1CFE09A7DE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B29BE-8283-4397-BD2A-4006DA226B6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833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AAE39-A595-47F6-B626-4265282AC32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827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7A261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rgbClr val="19196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47" y="304800"/>
            <a:ext cx="3032570" cy="1261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2139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6086246"/>
            <a:ext cx="1676400" cy="69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328"/>
            <a:ext cx="8077200" cy="4525963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1143000"/>
          </a:xfrm>
        </p:spPr>
        <p:txBody>
          <a:bodyPr rtlCol="0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578812-EED8-45CC-A5EF-6D60950D6486}" type="datetime1">
              <a:rPr lang="en-US"/>
              <a:pPr>
                <a:defRPr/>
              </a:pPr>
              <a:t>8/23/2015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9B99E-7CD1-49DB-88AB-7D37F2CF6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6911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29D6A0E-33E1-4CA1-BBC2-1834949A167F}" type="datetime1">
              <a:rPr lang="en-US"/>
              <a:pPr>
                <a:defRPr/>
              </a:pPr>
              <a:t>8/23/2015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9BFA767-865D-439C-AA1F-33732A01C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7A261C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rgbClr val="19196F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rgbClr val="19196F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rgbClr val="19196F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rgbClr val="19196F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rgbClr val="19196F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rtlandoregon.gov/oehr/article/44954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7772400" cy="3505200"/>
          </a:xfrm>
        </p:spPr>
        <p:txBody>
          <a:bodyPr/>
          <a:lstStyle/>
          <a:p>
            <a:r>
              <a:rPr lang="en-US" sz="3600" b="1" dirty="0" smtClean="0">
                <a:cs typeface="Arabic Typesetting" pitchFamily="66" charset="-78"/>
              </a:rPr>
              <a:t>Session 1</a:t>
            </a:r>
          </a:p>
          <a:p>
            <a:r>
              <a:rPr lang="en-US" sz="2400" b="1" dirty="0" smtClean="0">
                <a:cs typeface="Arabic Typesetting" pitchFamily="66" charset="-78"/>
              </a:rPr>
              <a:t>Introduction to the CLAS Standards</a:t>
            </a:r>
          </a:p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200" dirty="0" smtClean="0"/>
              <a:t>CLAS </a:t>
            </a:r>
            <a:r>
              <a:rPr lang="en-US" sz="2200" dirty="0"/>
              <a:t>Training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[ADD DATE]</a:t>
            </a:r>
          </a:p>
          <a:p>
            <a:r>
              <a:rPr lang="en-US" sz="2200" dirty="0" smtClean="0"/>
              <a:t>[ADD PRESENTER NAME]</a:t>
            </a:r>
          </a:p>
          <a:p>
            <a:r>
              <a:rPr lang="en-US" sz="2200" dirty="0" smtClean="0"/>
              <a:t>[ADD ORGANIZATION NAME]</a:t>
            </a:r>
            <a:endParaRPr lang="en-US" sz="2000" dirty="0"/>
          </a:p>
          <a:p>
            <a:endParaRPr lang="en-US" sz="2000" b="1" dirty="0">
              <a:cs typeface="Arabic Typesetting" pitchFamily="66" charset="-78"/>
            </a:endParaRPr>
          </a:p>
          <a:p>
            <a:endParaRPr lang="en-US" sz="2200" b="1" dirty="0"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895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4525963"/>
          </a:xfrm>
        </p:spPr>
        <p:txBody>
          <a:bodyPr numCol="2"/>
          <a:lstStyle/>
          <a:p>
            <a:pPr lvl="0"/>
            <a:r>
              <a:rPr lang="en-US" sz="2300" dirty="0" smtClean="0"/>
              <a:t>Cognitive </a:t>
            </a:r>
            <a:r>
              <a:rPr lang="en-US" sz="2300" dirty="0"/>
              <a:t>ability or limitations</a:t>
            </a:r>
          </a:p>
          <a:p>
            <a:pPr lvl="0"/>
            <a:r>
              <a:rPr lang="en-US" sz="2300" dirty="0"/>
              <a:t>Community networks</a:t>
            </a:r>
          </a:p>
          <a:p>
            <a:pPr lvl="0"/>
            <a:r>
              <a:rPr lang="en-US" sz="2300" dirty="0"/>
              <a:t>Degree of acculturation</a:t>
            </a:r>
          </a:p>
          <a:p>
            <a:pPr lvl="0"/>
            <a:r>
              <a:rPr lang="en-US" sz="2300" dirty="0"/>
              <a:t>Economics</a:t>
            </a:r>
          </a:p>
          <a:p>
            <a:pPr lvl="0"/>
            <a:r>
              <a:rPr lang="en-US" sz="2300" dirty="0"/>
              <a:t>Education</a:t>
            </a:r>
          </a:p>
          <a:p>
            <a:pPr lvl="0"/>
            <a:r>
              <a:rPr lang="en-US" sz="2300" dirty="0"/>
              <a:t>Employment</a:t>
            </a:r>
          </a:p>
          <a:p>
            <a:pPr lvl="0"/>
            <a:r>
              <a:rPr lang="en-US" sz="2300" dirty="0"/>
              <a:t>Family, household</a:t>
            </a:r>
          </a:p>
          <a:p>
            <a:pPr lvl="0"/>
            <a:r>
              <a:rPr lang="en-US" sz="2300" dirty="0"/>
              <a:t>Generation</a:t>
            </a:r>
          </a:p>
          <a:p>
            <a:pPr lvl="0"/>
            <a:r>
              <a:rPr lang="en-US" sz="2300" dirty="0"/>
              <a:t>Geographic location</a:t>
            </a:r>
          </a:p>
          <a:p>
            <a:pPr lvl="0"/>
            <a:r>
              <a:rPr lang="en-US" sz="2300" dirty="0"/>
              <a:t>Immigration status</a:t>
            </a:r>
          </a:p>
          <a:p>
            <a:pPr lvl="0"/>
            <a:r>
              <a:rPr lang="en-US" sz="2300" dirty="0"/>
              <a:t>Income</a:t>
            </a:r>
          </a:p>
          <a:p>
            <a:pPr lvl="0"/>
            <a:r>
              <a:rPr lang="en-US" sz="2300" dirty="0"/>
              <a:t>Knowledge, experience</a:t>
            </a:r>
          </a:p>
          <a:p>
            <a:pPr lvl="0"/>
            <a:r>
              <a:rPr lang="en-US" sz="2300" dirty="0"/>
              <a:t>Language proficiency</a:t>
            </a:r>
          </a:p>
          <a:p>
            <a:pPr lvl="0"/>
            <a:r>
              <a:rPr lang="en-US" sz="2300" dirty="0"/>
              <a:t>Literacy</a:t>
            </a:r>
          </a:p>
          <a:p>
            <a:pPr lvl="0"/>
            <a:r>
              <a:rPr lang="en-US" sz="2300" dirty="0"/>
              <a:t>Marital status</a:t>
            </a:r>
          </a:p>
          <a:p>
            <a:pPr lvl="0"/>
            <a:r>
              <a:rPr lang="en-US" sz="2300" dirty="0"/>
              <a:t>Military experience</a:t>
            </a:r>
          </a:p>
          <a:p>
            <a:pPr lvl="0"/>
            <a:r>
              <a:rPr lang="en-US" sz="2300" dirty="0"/>
              <a:t>Parental status</a:t>
            </a:r>
          </a:p>
          <a:p>
            <a:pPr lvl="0"/>
            <a:r>
              <a:rPr lang="en-US" sz="2300" dirty="0"/>
              <a:t>Political context</a:t>
            </a:r>
          </a:p>
          <a:p>
            <a:pPr lvl="0">
              <a:buNone/>
            </a:pPr>
            <a:endParaRPr lang="en-US" sz="2300" dirty="0"/>
          </a:p>
          <a:p>
            <a:pPr marL="109537" indent="0">
              <a:buNone/>
            </a:pP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Cultural Differences, continued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7990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2" descr="\\DOHFLTUM01\Division\PCH\OAS\HPCS\OurWork\Projects\2014\ProjectRequests\CLASstandardsTrainingUpdate6May13\Photos\iStock_000014748907_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2706"/>
            <a:ext cx="6781800" cy="5116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924800" cy="5254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98762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200+ Languages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1521023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Most ethnically diverse school district in the entire country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5943600" y="2740223"/>
            <a:ext cx="1701800" cy="1371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319742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Refugees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6629400" y="2063353"/>
            <a:ext cx="1244600" cy="1066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29400" y="241208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Iraq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7239000" y="2892623"/>
            <a:ext cx="1244600" cy="1066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39000" y="324135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Somalia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6477000" y="3654623"/>
            <a:ext cx="1244600" cy="1066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426200" y="400335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Burma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4940300" y="3033355"/>
            <a:ext cx="1244600" cy="1066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89500" y="338208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DRC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5384800" y="3706455"/>
            <a:ext cx="1244600" cy="1066800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0" y="405518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Burma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77900" y="2274093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29 Federally Recognized </a:t>
            </a:r>
            <a:br>
              <a:rPr lang="en-US" b="1" dirty="0" smtClean="0"/>
            </a:br>
            <a:r>
              <a:rPr lang="en-US" b="1" dirty="0" smtClean="0"/>
              <a:t>Tribes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124200" y="3972123"/>
            <a:ext cx="1066800" cy="65353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2819400" y="3654623"/>
            <a:ext cx="1752600" cy="323334"/>
          </a:xfrm>
          <a:prstGeom prst="triangl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57600" y="4244657"/>
            <a:ext cx="152400" cy="3810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514600" y="4645223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4% of households live in linguistic isolation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0263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  <a:tabLst>
                <a:tab pos="4627563" algn="l"/>
              </a:tabLst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63562"/>
            <a:ext cx="8077200" cy="884238"/>
          </a:xfrm>
        </p:spPr>
        <p:txBody>
          <a:bodyPr anchor="t">
            <a:noAutofit/>
          </a:bodyPr>
          <a:lstStyle/>
          <a:p>
            <a:r>
              <a:rPr lang="en-US" sz="3200" dirty="0" smtClean="0"/>
              <a:t>Top 5 Languages Spoken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8809877"/>
              </p:ext>
            </p:extLst>
          </p:nvPr>
        </p:nvGraphicFramePr>
        <p:xfrm>
          <a:off x="609600" y="1523997"/>
          <a:ext cx="4267200" cy="43434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0200"/>
                <a:gridCol w="1506734"/>
                <a:gridCol w="1160266"/>
              </a:tblGrid>
              <a:tr h="1007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General Population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919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Speakers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919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LEP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9196F"/>
                    </a:solidFill>
                  </a:tcPr>
                </a:tc>
              </a:tr>
              <a:tr h="650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Spanish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550,000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226,00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Chinese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87,000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46,000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22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Vietnamese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61,000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37,000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Russian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64,000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29,000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08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Korean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43,000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21,000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3362196"/>
              </p:ext>
            </p:extLst>
          </p:nvPr>
        </p:nvGraphicFramePr>
        <p:xfrm>
          <a:off x="5105400" y="1523998"/>
          <a:ext cx="3505200" cy="4343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</a:tblGrid>
              <a:tr h="9215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Students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919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Speakers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9196F"/>
                    </a:solidFill>
                  </a:tcPr>
                </a:tc>
              </a:tr>
              <a:tr h="6843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Spanish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61,558</a:t>
                      </a:r>
                      <a:endParaRPr lang="en-US" sz="2000" dirty="0"/>
                    </a:p>
                  </a:txBody>
                  <a:tcPr/>
                </a:tc>
              </a:tr>
              <a:tr h="6843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Russian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4,150</a:t>
                      </a:r>
                      <a:endParaRPr lang="en-US" sz="2000" dirty="0"/>
                    </a:p>
                  </a:txBody>
                  <a:tcPr/>
                </a:tc>
              </a:tr>
              <a:tr h="6843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Vietnamese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3,592</a:t>
                      </a:r>
                      <a:endParaRPr lang="en-US" sz="2000" dirty="0"/>
                    </a:p>
                  </a:txBody>
                  <a:tcPr/>
                </a:tc>
              </a:tr>
              <a:tr h="6843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Somali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2,260</a:t>
                      </a:r>
                      <a:endParaRPr lang="en-US" sz="2000" dirty="0"/>
                    </a:p>
                  </a:txBody>
                  <a:tcPr/>
                </a:tc>
              </a:tr>
              <a:tr h="6843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Ukrainian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2,197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2308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+mj-lt"/>
              </a:rPr>
              <a:t>Chart A: Census Data</a:t>
            </a:r>
            <a:endParaRPr lang="en-US" b="1" dirty="0">
              <a:solidFill>
                <a:srgbClr val="3366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230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6600"/>
                </a:solidFill>
                <a:latin typeface="+mj-lt"/>
              </a:rPr>
              <a:t>Chart B: </a:t>
            </a:r>
            <a:r>
              <a:rPr lang="en-US" b="1" dirty="0" err="1" smtClean="0">
                <a:solidFill>
                  <a:srgbClr val="336600"/>
                </a:solidFill>
                <a:latin typeface="+mj-lt"/>
              </a:rPr>
              <a:t>OSPI</a:t>
            </a:r>
            <a:r>
              <a:rPr lang="en-US" b="1" dirty="0" smtClean="0">
                <a:solidFill>
                  <a:srgbClr val="336600"/>
                </a:solidFill>
                <a:latin typeface="+mj-lt"/>
              </a:rPr>
              <a:t> Data</a:t>
            </a:r>
            <a:endParaRPr lang="en-US" b="1" dirty="0">
              <a:solidFill>
                <a:srgbClr val="3366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6019800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19196F"/>
                </a:solidFill>
                <a:latin typeface="+mn-lt"/>
              </a:rPr>
              <a:t>HANDOUT 1C: Language Data</a:t>
            </a:r>
            <a:endParaRPr lang="en-US" b="1" dirty="0">
              <a:solidFill>
                <a:srgbClr val="19196F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135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2623842"/>
            <a:ext cx="798136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8"/>
          <p:cNvGrpSpPr/>
          <p:nvPr/>
        </p:nvGrpSpPr>
        <p:grpSpPr>
          <a:xfrm>
            <a:off x="880579" y="2627649"/>
            <a:ext cx="5520221" cy="3293910"/>
            <a:chOff x="651837" y="3008649"/>
            <a:chExt cx="5520221" cy="3293910"/>
          </a:xfrm>
        </p:grpSpPr>
        <p:sp>
          <p:nvSpPr>
            <p:cNvPr id="9" name="Freeform 8"/>
            <p:cNvSpPr/>
            <p:nvPr/>
          </p:nvSpPr>
          <p:spPr>
            <a:xfrm>
              <a:off x="1047028" y="3008649"/>
              <a:ext cx="1249473" cy="2181460"/>
            </a:xfrm>
            <a:custGeom>
              <a:avLst/>
              <a:gdLst>
                <a:gd name="connsiteX0" fmla="*/ 501805 w 1338146"/>
                <a:gd name="connsiteY0" fmla="*/ 0 h 2129883"/>
                <a:gd name="connsiteX1" fmla="*/ 858644 w 1338146"/>
                <a:gd name="connsiteY1" fmla="*/ 0 h 2129883"/>
                <a:gd name="connsiteX2" fmla="*/ 1338146 w 1338146"/>
                <a:gd name="connsiteY2" fmla="*/ 524107 h 2129883"/>
                <a:gd name="connsiteX3" fmla="*/ 1237785 w 1338146"/>
                <a:gd name="connsiteY3" fmla="*/ 669073 h 2129883"/>
                <a:gd name="connsiteX4" fmla="*/ 858644 w 1338146"/>
                <a:gd name="connsiteY4" fmla="*/ 211873 h 2129883"/>
                <a:gd name="connsiteX5" fmla="*/ 825190 w 1338146"/>
                <a:gd name="connsiteY5" fmla="*/ 825190 h 2129883"/>
                <a:gd name="connsiteX6" fmla="*/ 1193180 w 1338146"/>
                <a:gd name="connsiteY6" fmla="*/ 2096429 h 2129883"/>
                <a:gd name="connsiteX7" fmla="*/ 847493 w 1338146"/>
                <a:gd name="connsiteY7" fmla="*/ 2107580 h 2129883"/>
                <a:gd name="connsiteX8" fmla="*/ 613317 w 1338146"/>
                <a:gd name="connsiteY8" fmla="*/ 959005 h 2129883"/>
                <a:gd name="connsiteX9" fmla="*/ 390293 w 1338146"/>
                <a:gd name="connsiteY9" fmla="*/ 2129883 h 2129883"/>
                <a:gd name="connsiteX10" fmla="*/ 122663 w 1338146"/>
                <a:gd name="connsiteY10" fmla="*/ 2129883 h 2129883"/>
                <a:gd name="connsiteX11" fmla="*/ 446049 w 1338146"/>
                <a:gd name="connsiteY11" fmla="*/ 825190 h 2129883"/>
                <a:gd name="connsiteX12" fmla="*/ 379141 w 1338146"/>
                <a:gd name="connsiteY12" fmla="*/ 234175 h 2129883"/>
                <a:gd name="connsiteX13" fmla="*/ 66907 w 1338146"/>
                <a:gd name="connsiteY13" fmla="*/ 613317 h 2129883"/>
                <a:gd name="connsiteX14" fmla="*/ 0 w 1338146"/>
                <a:gd name="connsiteY14" fmla="*/ 412595 h 2129883"/>
                <a:gd name="connsiteX15" fmla="*/ 412595 w 1338146"/>
                <a:gd name="connsiteY15" fmla="*/ 11151 h 2129883"/>
                <a:gd name="connsiteX16" fmla="*/ 691376 w 1338146"/>
                <a:gd name="connsiteY16" fmla="*/ 0 h 212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8146" h="2129883">
                  <a:moveTo>
                    <a:pt x="501805" y="0"/>
                  </a:moveTo>
                  <a:lnTo>
                    <a:pt x="858644" y="0"/>
                  </a:lnTo>
                  <a:lnTo>
                    <a:pt x="1338146" y="524107"/>
                  </a:lnTo>
                  <a:lnTo>
                    <a:pt x="1237785" y="669073"/>
                  </a:lnTo>
                  <a:lnTo>
                    <a:pt x="858644" y="211873"/>
                  </a:lnTo>
                  <a:lnTo>
                    <a:pt x="825190" y="825190"/>
                  </a:lnTo>
                  <a:lnTo>
                    <a:pt x="1193180" y="2096429"/>
                  </a:lnTo>
                  <a:lnTo>
                    <a:pt x="847493" y="2107580"/>
                  </a:lnTo>
                  <a:lnTo>
                    <a:pt x="613317" y="959005"/>
                  </a:lnTo>
                  <a:lnTo>
                    <a:pt x="390293" y="2129883"/>
                  </a:lnTo>
                  <a:lnTo>
                    <a:pt x="122663" y="2129883"/>
                  </a:lnTo>
                  <a:lnTo>
                    <a:pt x="446049" y="825190"/>
                  </a:lnTo>
                  <a:lnTo>
                    <a:pt x="379141" y="234175"/>
                  </a:lnTo>
                  <a:lnTo>
                    <a:pt x="66907" y="613317"/>
                  </a:lnTo>
                  <a:lnTo>
                    <a:pt x="0" y="412595"/>
                  </a:lnTo>
                  <a:lnTo>
                    <a:pt x="412595" y="11151"/>
                  </a:lnTo>
                  <a:lnTo>
                    <a:pt x="69137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1232" y="5756242"/>
              <a:ext cx="1921065" cy="546317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7108" y="5779429"/>
              <a:ext cx="1905188" cy="38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Culturally appropriate</a:t>
              </a:r>
              <a:endParaRPr lang="en-US" sz="14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11232" y="5201515"/>
              <a:ext cx="1921065" cy="546317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1837" y="5224701"/>
              <a:ext cx="2071219" cy="38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Linguistically appropriate</a:t>
              </a:r>
              <a:endParaRPr lang="en-US" sz="1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23056" y="5736425"/>
              <a:ext cx="1921065" cy="566134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3662" y="5754197"/>
              <a:ext cx="2071219" cy="236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Linguistically appropriate</a:t>
              </a:r>
              <a:endParaRPr lang="en-US" sz="1400" b="1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966357" y="3532390"/>
              <a:ext cx="1249473" cy="2181460"/>
            </a:xfrm>
            <a:custGeom>
              <a:avLst/>
              <a:gdLst>
                <a:gd name="connsiteX0" fmla="*/ 501805 w 1338146"/>
                <a:gd name="connsiteY0" fmla="*/ 0 h 2129883"/>
                <a:gd name="connsiteX1" fmla="*/ 858644 w 1338146"/>
                <a:gd name="connsiteY1" fmla="*/ 0 h 2129883"/>
                <a:gd name="connsiteX2" fmla="*/ 1338146 w 1338146"/>
                <a:gd name="connsiteY2" fmla="*/ 524107 h 2129883"/>
                <a:gd name="connsiteX3" fmla="*/ 1237785 w 1338146"/>
                <a:gd name="connsiteY3" fmla="*/ 669073 h 2129883"/>
                <a:gd name="connsiteX4" fmla="*/ 858644 w 1338146"/>
                <a:gd name="connsiteY4" fmla="*/ 211873 h 2129883"/>
                <a:gd name="connsiteX5" fmla="*/ 825190 w 1338146"/>
                <a:gd name="connsiteY5" fmla="*/ 825190 h 2129883"/>
                <a:gd name="connsiteX6" fmla="*/ 1193180 w 1338146"/>
                <a:gd name="connsiteY6" fmla="*/ 2096429 h 2129883"/>
                <a:gd name="connsiteX7" fmla="*/ 847493 w 1338146"/>
                <a:gd name="connsiteY7" fmla="*/ 2107580 h 2129883"/>
                <a:gd name="connsiteX8" fmla="*/ 613317 w 1338146"/>
                <a:gd name="connsiteY8" fmla="*/ 959005 h 2129883"/>
                <a:gd name="connsiteX9" fmla="*/ 390293 w 1338146"/>
                <a:gd name="connsiteY9" fmla="*/ 2129883 h 2129883"/>
                <a:gd name="connsiteX10" fmla="*/ 122663 w 1338146"/>
                <a:gd name="connsiteY10" fmla="*/ 2129883 h 2129883"/>
                <a:gd name="connsiteX11" fmla="*/ 446049 w 1338146"/>
                <a:gd name="connsiteY11" fmla="*/ 825190 h 2129883"/>
                <a:gd name="connsiteX12" fmla="*/ 379141 w 1338146"/>
                <a:gd name="connsiteY12" fmla="*/ 234175 h 2129883"/>
                <a:gd name="connsiteX13" fmla="*/ 66907 w 1338146"/>
                <a:gd name="connsiteY13" fmla="*/ 613317 h 2129883"/>
                <a:gd name="connsiteX14" fmla="*/ 0 w 1338146"/>
                <a:gd name="connsiteY14" fmla="*/ 412595 h 2129883"/>
                <a:gd name="connsiteX15" fmla="*/ 412595 w 1338146"/>
                <a:gd name="connsiteY15" fmla="*/ 11151 h 2129883"/>
                <a:gd name="connsiteX16" fmla="*/ 691376 w 1338146"/>
                <a:gd name="connsiteY16" fmla="*/ 0 h 212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8146" h="2129883">
                  <a:moveTo>
                    <a:pt x="501805" y="0"/>
                  </a:moveTo>
                  <a:lnTo>
                    <a:pt x="858644" y="0"/>
                  </a:lnTo>
                  <a:lnTo>
                    <a:pt x="1338146" y="524107"/>
                  </a:lnTo>
                  <a:lnTo>
                    <a:pt x="1237785" y="669073"/>
                  </a:lnTo>
                  <a:lnTo>
                    <a:pt x="858644" y="211873"/>
                  </a:lnTo>
                  <a:lnTo>
                    <a:pt x="825190" y="825190"/>
                  </a:lnTo>
                  <a:lnTo>
                    <a:pt x="1193180" y="2096429"/>
                  </a:lnTo>
                  <a:lnTo>
                    <a:pt x="847493" y="2107580"/>
                  </a:lnTo>
                  <a:lnTo>
                    <a:pt x="613317" y="959005"/>
                  </a:lnTo>
                  <a:lnTo>
                    <a:pt x="390293" y="2129883"/>
                  </a:lnTo>
                  <a:lnTo>
                    <a:pt x="122663" y="2129883"/>
                  </a:lnTo>
                  <a:lnTo>
                    <a:pt x="446049" y="825190"/>
                  </a:lnTo>
                  <a:lnTo>
                    <a:pt x="379141" y="234175"/>
                  </a:lnTo>
                  <a:lnTo>
                    <a:pt x="66907" y="613317"/>
                  </a:lnTo>
                  <a:lnTo>
                    <a:pt x="0" y="412595"/>
                  </a:lnTo>
                  <a:lnTo>
                    <a:pt x="412595" y="11151"/>
                  </a:lnTo>
                  <a:lnTo>
                    <a:pt x="69137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4922585" y="4121099"/>
              <a:ext cx="1249473" cy="2181460"/>
            </a:xfrm>
            <a:custGeom>
              <a:avLst/>
              <a:gdLst>
                <a:gd name="connsiteX0" fmla="*/ 501805 w 1338146"/>
                <a:gd name="connsiteY0" fmla="*/ 0 h 2129883"/>
                <a:gd name="connsiteX1" fmla="*/ 858644 w 1338146"/>
                <a:gd name="connsiteY1" fmla="*/ 0 h 2129883"/>
                <a:gd name="connsiteX2" fmla="*/ 1338146 w 1338146"/>
                <a:gd name="connsiteY2" fmla="*/ 524107 h 2129883"/>
                <a:gd name="connsiteX3" fmla="*/ 1237785 w 1338146"/>
                <a:gd name="connsiteY3" fmla="*/ 669073 h 2129883"/>
                <a:gd name="connsiteX4" fmla="*/ 858644 w 1338146"/>
                <a:gd name="connsiteY4" fmla="*/ 211873 h 2129883"/>
                <a:gd name="connsiteX5" fmla="*/ 825190 w 1338146"/>
                <a:gd name="connsiteY5" fmla="*/ 825190 h 2129883"/>
                <a:gd name="connsiteX6" fmla="*/ 1193180 w 1338146"/>
                <a:gd name="connsiteY6" fmla="*/ 2096429 h 2129883"/>
                <a:gd name="connsiteX7" fmla="*/ 847493 w 1338146"/>
                <a:gd name="connsiteY7" fmla="*/ 2107580 h 2129883"/>
                <a:gd name="connsiteX8" fmla="*/ 613317 w 1338146"/>
                <a:gd name="connsiteY8" fmla="*/ 959005 h 2129883"/>
                <a:gd name="connsiteX9" fmla="*/ 390293 w 1338146"/>
                <a:gd name="connsiteY9" fmla="*/ 2129883 h 2129883"/>
                <a:gd name="connsiteX10" fmla="*/ 122663 w 1338146"/>
                <a:gd name="connsiteY10" fmla="*/ 2129883 h 2129883"/>
                <a:gd name="connsiteX11" fmla="*/ 446049 w 1338146"/>
                <a:gd name="connsiteY11" fmla="*/ 825190 h 2129883"/>
                <a:gd name="connsiteX12" fmla="*/ 379141 w 1338146"/>
                <a:gd name="connsiteY12" fmla="*/ 234175 h 2129883"/>
                <a:gd name="connsiteX13" fmla="*/ 66907 w 1338146"/>
                <a:gd name="connsiteY13" fmla="*/ 613317 h 2129883"/>
                <a:gd name="connsiteX14" fmla="*/ 0 w 1338146"/>
                <a:gd name="connsiteY14" fmla="*/ 412595 h 2129883"/>
                <a:gd name="connsiteX15" fmla="*/ 412595 w 1338146"/>
                <a:gd name="connsiteY15" fmla="*/ 11151 h 2129883"/>
                <a:gd name="connsiteX16" fmla="*/ 691376 w 1338146"/>
                <a:gd name="connsiteY16" fmla="*/ 0 h 212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8146" h="2129883">
                  <a:moveTo>
                    <a:pt x="501805" y="0"/>
                  </a:moveTo>
                  <a:lnTo>
                    <a:pt x="858644" y="0"/>
                  </a:lnTo>
                  <a:lnTo>
                    <a:pt x="1338146" y="524107"/>
                  </a:lnTo>
                  <a:lnTo>
                    <a:pt x="1237785" y="669073"/>
                  </a:lnTo>
                  <a:lnTo>
                    <a:pt x="858644" y="211873"/>
                  </a:lnTo>
                  <a:lnTo>
                    <a:pt x="825190" y="825190"/>
                  </a:lnTo>
                  <a:lnTo>
                    <a:pt x="1193180" y="2096429"/>
                  </a:lnTo>
                  <a:lnTo>
                    <a:pt x="847493" y="2107580"/>
                  </a:lnTo>
                  <a:lnTo>
                    <a:pt x="613317" y="959005"/>
                  </a:lnTo>
                  <a:lnTo>
                    <a:pt x="390293" y="2129883"/>
                  </a:lnTo>
                  <a:lnTo>
                    <a:pt x="122663" y="2129883"/>
                  </a:lnTo>
                  <a:lnTo>
                    <a:pt x="446049" y="825190"/>
                  </a:lnTo>
                  <a:lnTo>
                    <a:pt x="379141" y="234175"/>
                  </a:lnTo>
                  <a:lnTo>
                    <a:pt x="66907" y="613317"/>
                  </a:lnTo>
                  <a:lnTo>
                    <a:pt x="0" y="412595"/>
                  </a:lnTo>
                  <a:lnTo>
                    <a:pt x="412595" y="11151"/>
                  </a:lnTo>
                  <a:lnTo>
                    <a:pt x="69137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054687" y="1981200"/>
            <a:ext cx="2632112" cy="66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Good health outcomes</a:t>
            </a:r>
            <a:endParaRPr lang="en-US" b="1" dirty="0"/>
          </a:p>
        </p:txBody>
      </p:sp>
      <p:sp>
        <p:nvSpPr>
          <p:cNvPr id="19" name="Cloud Callout 18"/>
          <p:cNvSpPr/>
          <p:nvPr/>
        </p:nvSpPr>
        <p:spPr>
          <a:xfrm>
            <a:off x="1981200" y="609600"/>
            <a:ext cx="1752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loud Callout 19"/>
          <p:cNvSpPr/>
          <p:nvPr/>
        </p:nvSpPr>
        <p:spPr>
          <a:xfrm>
            <a:off x="4038600" y="990600"/>
            <a:ext cx="1752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Cloud Callout 20"/>
          <p:cNvSpPr/>
          <p:nvPr/>
        </p:nvSpPr>
        <p:spPr>
          <a:xfrm>
            <a:off x="6705600" y="2895600"/>
            <a:ext cx="1828800" cy="1219200"/>
          </a:xfrm>
          <a:prstGeom prst="cloudCallout">
            <a:avLst>
              <a:gd name="adj1" fmla="val -70308"/>
              <a:gd name="adj2" fmla="val -20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2286000" y="8776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from the </a:t>
            </a:r>
            <a:r>
              <a:rPr lang="en-US" dirty="0" err="1" smtClean="0"/>
              <a:t>U.S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4343400" y="1258669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I’m from Jamaica</a:t>
            </a:r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7010400" y="3124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suis</a:t>
            </a:r>
            <a:r>
              <a:rPr lang="en-US" dirty="0" smtClean="0"/>
              <a:t> du Cameroun</a:t>
            </a:r>
            <a:endParaRPr lang="fr-FR" dirty="0"/>
          </a:p>
        </p:txBody>
      </p:sp>
      <p:sp>
        <p:nvSpPr>
          <p:cNvPr id="25" name="Oval 24"/>
          <p:cNvSpPr/>
          <p:nvPr/>
        </p:nvSpPr>
        <p:spPr>
          <a:xfrm>
            <a:off x="1403132" y="16764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val 25"/>
          <p:cNvSpPr/>
          <p:nvPr/>
        </p:nvSpPr>
        <p:spPr>
          <a:xfrm>
            <a:off x="3308132" y="2209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val 26"/>
          <p:cNvSpPr/>
          <p:nvPr/>
        </p:nvSpPr>
        <p:spPr>
          <a:xfrm>
            <a:off x="5289332" y="277473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82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2762548"/>
            <a:ext cx="8229600" cy="371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147137" y="2766265"/>
            <a:ext cx="1338146" cy="2129883"/>
          </a:xfrm>
          <a:custGeom>
            <a:avLst/>
            <a:gdLst>
              <a:gd name="connsiteX0" fmla="*/ 501805 w 1338146"/>
              <a:gd name="connsiteY0" fmla="*/ 0 h 2129883"/>
              <a:gd name="connsiteX1" fmla="*/ 858644 w 1338146"/>
              <a:gd name="connsiteY1" fmla="*/ 0 h 2129883"/>
              <a:gd name="connsiteX2" fmla="*/ 1338146 w 1338146"/>
              <a:gd name="connsiteY2" fmla="*/ 524107 h 2129883"/>
              <a:gd name="connsiteX3" fmla="*/ 1237785 w 1338146"/>
              <a:gd name="connsiteY3" fmla="*/ 669073 h 2129883"/>
              <a:gd name="connsiteX4" fmla="*/ 858644 w 1338146"/>
              <a:gd name="connsiteY4" fmla="*/ 211873 h 2129883"/>
              <a:gd name="connsiteX5" fmla="*/ 825190 w 1338146"/>
              <a:gd name="connsiteY5" fmla="*/ 825190 h 2129883"/>
              <a:gd name="connsiteX6" fmla="*/ 1193180 w 1338146"/>
              <a:gd name="connsiteY6" fmla="*/ 2096429 h 2129883"/>
              <a:gd name="connsiteX7" fmla="*/ 847493 w 1338146"/>
              <a:gd name="connsiteY7" fmla="*/ 2107580 h 2129883"/>
              <a:gd name="connsiteX8" fmla="*/ 613317 w 1338146"/>
              <a:gd name="connsiteY8" fmla="*/ 959005 h 2129883"/>
              <a:gd name="connsiteX9" fmla="*/ 390293 w 1338146"/>
              <a:gd name="connsiteY9" fmla="*/ 2129883 h 2129883"/>
              <a:gd name="connsiteX10" fmla="*/ 122663 w 1338146"/>
              <a:gd name="connsiteY10" fmla="*/ 2129883 h 2129883"/>
              <a:gd name="connsiteX11" fmla="*/ 446049 w 1338146"/>
              <a:gd name="connsiteY11" fmla="*/ 825190 h 2129883"/>
              <a:gd name="connsiteX12" fmla="*/ 379141 w 1338146"/>
              <a:gd name="connsiteY12" fmla="*/ 234175 h 2129883"/>
              <a:gd name="connsiteX13" fmla="*/ 66907 w 1338146"/>
              <a:gd name="connsiteY13" fmla="*/ 613317 h 2129883"/>
              <a:gd name="connsiteX14" fmla="*/ 0 w 1338146"/>
              <a:gd name="connsiteY14" fmla="*/ 412595 h 2129883"/>
              <a:gd name="connsiteX15" fmla="*/ 412595 w 1338146"/>
              <a:gd name="connsiteY15" fmla="*/ 11151 h 2129883"/>
              <a:gd name="connsiteX16" fmla="*/ 691376 w 1338146"/>
              <a:gd name="connsiteY16" fmla="*/ 0 h 21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8146" h="2129883">
                <a:moveTo>
                  <a:pt x="501805" y="0"/>
                </a:moveTo>
                <a:lnTo>
                  <a:pt x="858644" y="0"/>
                </a:lnTo>
                <a:lnTo>
                  <a:pt x="1338146" y="524107"/>
                </a:lnTo>
                <a:lnTo>
                  <a:pt x="1237785" y="669073"/>
                </a:lnTo>
                <a:lnTo>
                  <a:pt x="858644" y="211873"/>
                </a:lnTo>
                <a:lnTo>
                  <a:pt x="825190" y="825190"/>
                </a:lnTo>
                <a:lnTo>
                  <a:pt x="1193180" y="2096429"/>
                </a:lnTo>
                <a:lnTo>
                  <a:pt x="847493" y="2107580"/>
                </a:lnTo>
                <a:lnTo>
                  <a:pt x="613317" y="959005"/>
                </a:lnTo>
                <a:lnTo>
                  <a:pt x="390293" y="2129883"/>
                </a:lnTo>
                <a:lnTo>
                  <a:pt x="122663" y="2129883"/>
                </a:lnTo>
                <a:lnTo>
                  <a:pt x="446049" y="825190"/>
                </a:lnTo>
                <a:lnTo>
                  <a:pt x="379141" y="234175"/>
                </a:lnTo>
                <a:lnTo>
                  <a:pt x="66907" y="613317"/>
                </a:lnTo>
                <a:lnTo>
                  <a:pt x="0" y="412595"/>
                </a:lnTo>
                <a:lnTo>
                  <a:pt x="412595" y="11151"/>
                </a:lnTo>
                <a:lnTo>
                  <a:pt x="69137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7510" y="5448897"/>
            <a:ext cx="20574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4513" y="5461896"/>
            <a:ext cx="204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Culturally appropriate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787510" y="4907285"/>
            <a:ext cx="20574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900" y="4920284"/>
            <a:ext cx="221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Linguistically appropriate</a:t>
            </a:r>
            <a:endParaRPr lang="en-US" sz="1400" b="1" dirty="0"/>
          </a:p>
        </p:txBody>
      </p:sp>
      <p:sp>
        <p:nvSpPr>
          <p:cNvPr id="13" name="Freeform 12"/>
          <p:cNvSpPr/>
          <p:nvPr/>
        </p:nvSpPr>
        <p:spPr>
          <a:xfrm>
            <a:off x="3202678" y="2766265"/>
            <a:ext cx="1338146" cy="2129883"/>
          </a:xfrm>
          <a:custGeom>
            <a:avLst/>
            <a:gdLst>
              <a:gd name="connsiteX0" fmla="*/ 501805 w 1338146"/>
              <a:gd name="connsiteY0" fmla="*/ 0 h 2129883"/>
              <a:gd name="connsiteX1" fmla="*/ 858644 w 1338146"/>
              <a:gd name="connsiteY1" fmla="*/ 0 h 2129883"/>
              <a:gd name="connsiteX2" fmla="*/ 1338146 w 1338146"/>
              <a:gd name="connsiteY2" fmla="*/ 524107 h 2129883"/>
              <a:gd name="connsiteX3" fmla="*/ 1237785 w 1338146"/>
              <a:gd name="connsiteY3" fmla="*/ 669073 h 2129883"/>
              <a:gd name="connsiteX4" fmla="*/ 858644 w 1338146"/>
              <a:gd name="connsiteY4" fmla="*/ 211873 h 2129883"/>
              <a:gd name="connsiteX5" fmla="*/ 825190 w 1338146"/>
              <a:gd name="connsiteY5" fmla="*/ 825190 h 2129883"/>
              <a:gd name="connsiteX6" fmla="*/ 1193180 w 1338146"/>
              <a:gd name="connsiteY6" fmla="*/ 2096429 h 2129883"/>
              <a:gd name="connsiteX7" fmla="*/ 847493 w 1338146"/>
              <a:gd name="connsiteY7" fmla="*/ 2107580 h 2129883"/>
              <a:gd name="connsiteX8" fmla="*/ 613317 w 1338146"/>
              <a:gd name="connsiteY8" fmla="*/ 959005 h 2129883"/>
              <a:gd name="connsiteX9" fmla="*/ 390293 w 1338146"/>
              <a:gd name="connsiteY9" fmla="*/ 2129883 h 2129883"/>
              <a:gd name="connsiteX10" fmla="*/ 122663 w 1338146"/>
              <a:gd name="connsiteY10" fmla="*/ 2129883 h 2129883"/>
              <a:gd name="connsiteX11" fmla="*/ 446049 w 1338146"/>
              <a:gd name="connsiteY11" fmla="*/ 825190 h 2129883"/>
              <a:gd name="connsiteX12" fmla="*/ 379141 w 1338146"/>
              <a:gd name="connsiteY12" fmla="*/ 234175 h 2129883"/>
              <a:gd name="connsiteX13" fmla="*/ 66907 w 1338146"/>
              <a:gd name="connsiteY13" fmla="*/ 613317 h 2129883"/>
              <a:gd name="connsiteX14" fmla="*/ 0 w 1338146"/>
              <a:gd name="connsiteY14" fmla="*/ 412595 h 2129883"/>
              <a:gd name="connsiteX15" fmla="*/ 412595 w 1338146"/>
              <a:gd name="connsiteY15" fmla="*/ 11151 h 2129883"/>
              <a:gd name="connsiteX16" fmla="*/ 691376 w 1338146"/>
              <a:gd name="connsiteY16" fmla="*/ 0 h 21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8146" h="2129883">
                <a:moveTo>
                  <a:pt x="501805" y="0"/>
                </a:moveTo>
                <a:lnTo>
                  <a:pt x="858644" y="0"/>
                </a:lnTo>
                <a:lnTo>
                  <a:pt x="1338146" y="524107"/>
                </a:lnTo>
                <a:lnTo>
                  <a:pt x="1237785" y="669073"/>
                </a:lnTo>
                <a:lnTo>
                  <a:pt x="858644" y="211873"/>
                </a:lnTo>
                <a:lnTo>
                  <a:pt x="825190" y="825190"/>
                </a:lnTo>
                <a:lnTo>
                  <a:pt x="1193180" y="2096429"/>
                </a:lnTo>
                <a:lnTo>
                  <a:pt x="847493" y="2107580"/>
                </a:lnTo>
                <a:lnTo>
                  <a:pt x="613317" y="959005"/>
                </a:lnTo>
                <a:lnTo>
                  <a:pt x="390293" y="2129883"/>
                </a:lnTo>
                <a:lnTo>
                  <a:pt x="122663" y="2129883"/>
                </a:lnTo>
                <a:lnTo>
                  <a:pt x="446049" y="825190"/>
                </a:lnTo>
                <a:lnTo>
                  <a:pt x="379141" y="234175"/>
                </a:lnTo>
                <a:lnTo>
                  <a:pt x="66907" y="613317"/>
                </a:lnTo>
                <a:lnTo>
                  <a:pt x="0" y="412595"/>
                </a:lnTo>
                <a:lnTo>
                  <a:pt x="412595" y="11151"/>
                </a:lnTo>
                <a:lnTo>
                  <a:pt x="69137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297737" y="2766265"/>
            <a:ext cx="1338146" cy="2129883"/>
          </a:xfrm>
          <a:custGeom>
            <a:avLst/>
            <a:gdLst>
              <a:gd name="connsiteX0" fmla="*/ 501805 w 1338146"/>
              <a:gd name="connsiteY0" fmla="*/ 0 h 2129883"/>
              <a:gd name="connsiteX1" fmla="*/ 858644 w 1338146"/>
              <a:gd name="connsiteY1" fmla="*/ 0 h 2129883"/>
              <a:gd name="connsiteX2" fmla="*/ 1338146 w 1338146"/>
              <a:gd name="connsiteY2" fmla="*/ 524107 h 2129883"/>
              <a:gd name="connsiteX3" fmla="*/ 1237785 w 1338146"/>
              <a:gd name="connsiteY3" fmla="*/ 669073 h 2129883"/>
              <a:gd name="connsiteX4" fmla="*/ 858644 w 1338146"/>
              <a:gd name="connsiteY4" fmla="*/ 211873 h 2129883"/>
              <a:gd name="connsiteX5" fmla="*/ 825190 w 1338146"/>
              <a:gd name="connsiteY5" fmla="*/ 825190 h 2129883"/>
              <a:gd name="connsiteX6" fmla="*/ 1193180 w 1338146"/>
              <a:gd name="connsiteY6" fmla="*/ 2096429 h 2129883"/>
              <a:gd name="connsiteX7" fmla="*/ 847493 w 1338146"/>
              <a:gd name="connsiteY7" fmla="*/ 2107580 h 2129883"/>
              <a:gd name="connsiteX8" fmla="*/ 613317 w 1338146"/>
              <a:gd name="connsiteY8" fmla="*/ 959005 h 2129883"/>
              <a:gd name="connsiteX9" fmla="*/ 390293 w 1338146"/>
              <a:gd name="connsiteY9" fmla="*/ 2129883 h 2129883"/>
              <a:gd name="connsiteX10" fmla="*/ 122663 w 1338146"/>
              <a:gd name="connsiteY10" fmla="*/ 2129883 h 2129883"/>
              <a:gd name="connsiteX11" fmla="*/ 446049 w 1338146"/>
              <a:gd name="connsiteY11" fmla="*/ 825190 h 2129883"/>
              <a:gd name="connsiteX12" fmla="*/ 379141 w 1338146"/>
              <a:gd name="connsiteY12" fmla="*/ 234175 h 2129883"/>
              <a:gd name="connsiteX13" fmla="*/ 66907 w 1338146"/>
              <a:gd name="connsiteY13" fmla="*/ 613317 h 2129883"/>
              <a:gd name="connsiteX14" fmla="*/ 0 w 1338146"/>
              <a:gd name="connsiteY14" fmla="*/ 412595 h 2129883"/>
              <a:gd name="connsiteX15" fmla="*/ 412595 w 1338146"/>
              <a:gd name="connsiteY15" fmla="*/ 11151 h 2129883"/>
              <a:gd name="connsiteX16" fmla="*/ 691376 w 1338146"/>
              <a:gd name="connsiteY16" fmla="*/ 0 h 212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8146" h="2129883">
                <a:moveTo>
                  <a:pt x="501805" y="0"/>
                </a:moveTo>
                <a:lnTo>
                  <a:pt x="858644" y="0"/>
                </a:lnTo>
                <a:lnTo>
                  <a:pt x="1338146" y="524107"/>
                </a:lnTo>
                <a:lnTo>
                  <a:pt x="1237785" y="669073"/>
                </a:lnTo>
                <a:lnTo>
                  <a:pt x="858644" y="211873"/>
                </a:lnTo>
                <a:lnTo>
                  <a:pt x="825190" y="825190"/>
                </a:lnTo>
                <a:lnTo>
                  <a:pt x="1193180" y="2096429"/>
                </a:lnTo>
                <a:lnTo>
                  <a:pt x="847493" y="2107580"/>
                </a:lnTo>
                <a:lnTo>
                  <a:pt x="613317" y="959005"/>
                </a:lnTo>
                <a:lnTo>
                  <a:pt x="390293" y="2129883"/>
                </a:lnTo>
                <a:lnTo>
                  <a:pt x="122663" y="2129883"/>
                </a:lnTo>
                <a:lnTo>
                  <a:pt x="446049" y="825190"/>
                </a:lnTo>
                <a:lnTo>
                  <a:pt x="379141" y="234175"/>
                </a:lnTo>
                <a:lnTo>
                  <a:pt x="66907" y="613317"/>
                </a:lnTo>
                <a:lnTo>
                  <a:pt x="0" y="412595"/>
                </a:lnTo>
                <a:lnTo>
                  <a:pt x="412595" y="11151"/>
                </a:lnTo>
                <a:lnTo>
                  <a:pt x="691376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391400" y="214191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Good health outcomes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2988899" y="5437760"/>
            <a:ext cx="20574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05902" y="5450759"/>
            <a:ext cx="204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Culturally appropriate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2988899" y="4896148"/>
            <a:ext cx="20574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25289" y="4909147"/>
            <a:ext cx="221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Linguistically appropriate</a:t>
            </a:r>
            <a:endParaRPr lang="en-US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5198699" y="5437760"/>
            <a:ext cx="20574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15702" y="5450759"/>
            <a:ext cx="204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Culturally appropriate</a:t>
            </a:r>
            <a:endParaRPr lang="en-US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5198699" y="4896148"/>
            <a:ext cx="2057400" cy="5334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35089" y="4909147"/>
            <a:ext cx="221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Linguistically appropriate</a:t>
            </a:r>
            <a:endParaRPr lang="en-US" sz="1400" b="1" dirty="0"/>
          </a:p>
        </p:txBody>
      </p:sp>
      <p:sp>
        <p:nvSpPr>
          <p:cNvPr id="24" name="Oval 23"/>
          <p:cNvSpPr/>
          <p:nvPr/>
        </p:nvSpPr>
        <p:spPr>
          <a:xfrm>
            <a:off x="1295400" y="18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val 24"/>
          <p:cNvSpPr/>
          <p:nvPr/>
        </p:nvSpPr>
        <p:spPr>
          <a:xfrm>
            <a:off x="3352800" y="18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val 25"/>
          <p:cNvSpPr/>
          <p:nvPr/>
        </p:nvSpPr>
        <p:spPr>
          <a:xfrm>
            <a:off x="5486400" y="1828800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405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514350" eaLnBrk="1" hangingPunct="1">
              <a:lnSpc>
                <a:spcPts val="3600"/>
              </a:lnSpc>
              <a:spcBef>
                <a:spcPts val="600"/>
              </a:spcBef>
              <a:defRPr/>
            </a:pPr>
            <a:r>
              <a:rPr lang="en-US" sz="2300" dirty="0"/>
              <a:t>R</a:t>
            </a:r>
            <a:r>
              <a:rPr lang="en-US" sz="2300" dirty="0" smtClean="0"/>
              <a:t>espond </a:t>
            </a:r>
            <a:r>
              <a:rPr lang="en-US" sz="2300" dirty="0"/>
              <a:t>to demographic changes</a:t>
            </a:r>
          </a:p>
          <a:p>
            <a:pPr marL="182880" indent="-514350" eaLnBrk="1" hangingPunct="1">
              <a:lnSpc>
                <a:spcPts val="3600"/>
              </a:lnSpc>
              <a:spcBef>
                <a:spcPts val="600"/>
              </a:spcBef>
              <a:defRPr/>
            </a:pPr>
            <a:r>
              <a:rPr lang="en-US" sz="2300" dirty="0" smtClean="0"/>
              <a:t>Eliminate </a:t>
            </a:r>
            <a:r>
              <a:rPr lang="en-US" sz="2300" dirty="0"/>
              <a:t>long-standing disparities</a:t>
            </a:r>
          </a:p>
          <a:p>
            <a:pPr marL="182880" indent="-514350" eaLnBrk="1" hangingPunct="1">
              <a:lnSpc>
                <a:spcPts val="3600"/>
              </a:lnSpc>
              <a:spcBef>
                <a:spcPts val="600"/>
              </a:spcBef>
              <a:defRPr/>
            </a:pPr>
            <a:r>
              <a:rPr lang="en-CA" sz="2300" dirty="0" smtClean="0"/>
              <a:t>Change organizational culture</a:t>
            </a:r>
          </a:p>
          <a:p>
            <a:pPr marL="182880" indent="-514350" eaLnBrk="1" hangingPunct="1">
              <a:lnSpc>
                <a:spcPts val="3600"/>
              </a:lnSpc>
              <a:spcBef>
                <a:spcPts val="600"/>
              </a:spcBef>
              <a:defRPr/>
            </a:pPr>
            <a:r>
              <a:rPr lang="en-CA" sz="2300" dirty="0" smtClean="0"/>
              <a:t>Improve </a:t>
            </a:r>
            <a:r>
              <a:rPr lang="en-CA" sz="2300" dirty="0"/>
              <a:t>quality of services </a:t>
            </a:r>
            <a:r>
              <a:rPr lang="en-CA" sz="2300" dirty="0" smtClean="0"/>
              <a:t>and outcomes</a:t>
            </a:r>
          </a:p>
          <a:p>
            <a:pPr marL="182880" indent="-514350" eaLnBrk="1" hangingPunct="1">
              <a:lnSpc>
                <a:spcPts val="3600"/>
              </a:lnSpc>
              <a:spcBef>
                <a:spcPts val="600"/>
              </a:spcBef>
              <a:defRPr/>
            </a:pPr>
            <a:r>
              <a:rPr lang="en-CA" sz="2300" dirty="0" smtClean="0"/>
              <a:t>Meet </a:t>
            </a:r>
            <a:r>
              <a:rPr lang="en-CA" sz="2300" dirty="0"/>
              <a:t>legislative and accreditation mandates</a:t>
            </a:r>
          </a:p>
          <a:p>
            <a:pPr marL="182880" indent="-514350" eaLnBrk="1" hangingPunct="1">
              <a:lnSpc>
                <a:spcPts val="3600"/>
              </a:lnSpc>
              <a:spcBef>
                <a:spcPts val="600"/>
              </a:spcBef>
              <a:defRPr/>
            </a:pPr>
            <a:r>
              <a:rPr lang="en-CA" sz="2300" dirty="0" smtClean="0"/>
              <a:t>Gain </a:t>
            </a:r>
            <a:r>
              <a:rPr lang="en-CA" sz="2300" dirty="0"/>
              <a:t>a competitive edge in the market place</a:t>
            </a:r>
          </a:p>
          <a:p>
            <a:pPr marL="182880" indent="-514350" eaLnBrk="1" hangingPunct="1">
              <a:lnSpc>
                <a:spcPts val="3600"/>
              </a:lnSpc>
              <a:spcBef>
                <a:spcPts val="600"/>
              </a:spcBef>
              <a:defRPr/>
            </a:pPr>
            <a:r>
              <a:rPr lang="en-CA" sz="2300" dirty="0" smtClean="0"/>
              <a:t>Decrease </a:t>
            </a:r>
            <a:r>
              <a:rPr lang="en-CA" sz="2300" dirty="0"/>
              <a:t>likelihood of liability </a:t>
            </a:r>
            <a:r>
              <a:rPr lang="en-CA" sz="2300" dirty="0" smtClean="0"/>
              <a:t>claims</a:t>
            </a:r>
          </a:p>
          <a:p>
            <a:pPr marL="182880" indent="-514350" eaLnBrk="1" hangingPunct="1">
              <a:lnSpc>
                <a:spcPts val="3600"/>
              </a:lnSpc>
              <a:spcBef>
                <a:spcPts val="600"/>
              </a:spcBef>
              <a:defRPr/>
            </a:pPr>
            <a:r>
              <a:rPr lang="en-CA" sz="2300" dirty="0" smtClean="0"/>
              <a:t>Maintain credibility</a:t>
            </a:r>
            <a:endParaRPr lang="en-CA" sz="2300" dirty="0"/>
          </a:p>
          <a:p>
            <a:pPr marL="0" indent="0" eaLnBrk="1" hangingPunct="1">
              <a:lnSpc>
                <a:spcPts val="3600"/>
              </a:lnSpc>
              <a:spcBef>
                <a:spcPts val="600"/>
              </a:spcBef>
              <a:buNone/>
              <a:defRPr/>
            </a:pPr>
            <a:endParaRPr lang="en-CA" sz="2400" dirty="0"/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Implement CLAS?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5974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300" dirty="0"/>
              <a:t>Provide effective, equitable, understandable, and respectful quality care and services that are responsive to diverse cultural health beliefs and practices, preferred languages, health literacy and other communication needs</a:t>
            </a:r>
            <a:r>
              <a:rPr lang="en-US" altLang="en-US" sz="2300" dirty="0" smtClean="0"/>
              <a:t>.</a:t>
            </a:r>
          </a:p>
          <a:p>
            <a:pPr lvl="1"/>
            <a:r>
              <a:rPr lang="en-US" altLang="en-US" sz="1900" b="1" dirty="0" smtClean="0"/>
              <a:t>SMALL GROUP DISCUSSION: </a:t>
            </a:r>
            <a:r>
              <a:rPr lang="en-US" altLang="en-US" sz="1900" dirty="0" smtClean="0"/>
              <a:t>What is your organization doing to currently meet this standard?</a:t>
            </a:r>
            <a:endParaRPr lang="en-US" altLang="en-US" sz="19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Principal Standard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5283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Thank You!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0584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300" dirty="0" smtClean="0"/>
              <a:t>Understand the historical context of CLAS</a:t>
            </a:r>
          </a:p>
          <a:p>
            <a:r>
              <a:rPr lang="en-US" altLang="en-US" sz="2300" dirty="0" smtClean="0"/>
              <a:t>Differentiate between equality and equity</a:t>
            </a:r>
          </a:p>
          <a:p>
            <a:r>
              <a:rPr lang="en-US" altLang="en-US" sz="2300" dirty="0" smtClean="0"/>
              <a:t>Recognize at least five cultural differences that humans experience</a:t>
            </a:r>
            <a:endParaRPr lang="en-US" altLang="en-US" sz="2300" dirty="0"/>
          </a:p>
          <a:p>
            <a:r>
              <a:rPr lang="en-US" altLang="en-US" sz="2300" dirty="0" smtClean="0"/>
              <a:t>Explain </a:t>
            </a:r>
            <a:r>
              <a:rPr lang="en-US" altLang="en-US" sz="2300" dirty="0"/>
              <a:t>the value of implementing </a:t>
            </a:r>
            <a:r>
              <a:rPr lang="en-US" altLang="en-US" sz="2300" dirty="0" smtClean="0"/>
              <a:t>CLAS</a:t>
            </a:r>
            <a:br>
              <a:rPr lang="en-US" altLang="en-US" sz="2300" dirty="0" smtClean="0"/>
            </a:br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pPr marL="109537" indent="0">
              <a:buNone/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Learning Objectives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2112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077200" cy="1143000"/>
          </a:xfrm>
        </p:spPr>
        <p:txBody>
          <a:bodyPr/>
          <a:lstStyle/>
          <a:p>
            <a:pPr algn="ctr"/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381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Key Terms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dirty="0"/>
              <a:t>CLAS</a:t>
            </a:r>
            <a:r>
              <a:rPr lang="en-US" sz="2000" dirty="0"/>
              <a:t>—Culturally and Linguistically Appropriate Services that are respectful and responsive to cultural practices, language, literacy, and communication needs  </a:t>
            </a:r>
          </a:p>
          <a:p>
            <a:pPr marL="0" indent="0" eaLnBrk="1" hangingPunct="1">
              <a:buNone/>
            </a:pPr>
            <a:endParaRPr lang="en-US" sz="2000" b="1" dirty="0" smtClean="0"/>
          </a:p>
          <a:p>
            <a:pPr marL="0" indent="0" eaLnBrk="1" hangingPunct="1">
              <a:buNone/>
            </a:pPr>
            <a:r>
              <a:rPr lang="en-US" sz="2000" b="1" dirty="0" smtClean="0"/>
              <a:t>Limited English Proficiency (LEP)</a:t>
            </a:r>
            <a:r>
              <a:rPr lang="en-US" sz="2000" dirty="0" smtClean="0"/>
              <a:t>—speaking, hearing or reading English less than “very well”</a:t>
            </a:r>
            <a:br>
              <a:rPr lang="en-US" sz="2000" dirty="0" smtClean="0"/>
            </a:br>
            <a:r>
              <a:rPr lang="en-US" sz="2000" dirty="0" smtClean="0"/>
              <a:t>or insufficiently to ensure equal access to public services without language assistance</a:t>
            </a:r>
          </a:p>
          <a:p>
            <a:pPr marL="514350" indent="-514350" eaLnBrk="1" hangingPunct="1"/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b="1" dirty="0" smtClean="0"/>
              <a:t>Language assistance (access)</a:t>
            </a:r>
            <a:r>
              <a:rPr lang="en-US" sz="2000" dirty="0" smtClean="0"/>
              <a:t>—interpretation (spoken or signed) and translation (written)</a:t>
            </a:r>
          </a:p>
          <a:p>
            <a:pPr marL="514350" indent="-514350" eaLnBrk="1" hangingPunct="1"/>
            <a:endParaRPr lang="en-US" sz="2000" dirty="0" smtClean="0"/>
          </a:p>
          <a:p>
            <a:pPr marL="514350" indent="-514350" eaLnBrk="1" hangingPunct="1"/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3659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3" name="Picture 12" descr="Equality vs. Equity graph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34309" y="1295400"/>
            <a:ext cx="3132891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2514600" y="6031469"/>
            <a:ext cx="609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These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 images are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credited</a:t>
            </a:r>
            <a:r>
              <a:rPr lang="fr-FR" sz="1400" dirty="0" smtClean="0">
                <a:solidFill>
                  <a:srgbClr val="19196F"/>
                </a:solidFill>
                <a:latin typeface="Tahoma" pitchFamily="34" charset="0"/>
                <a:cs typeface="Tahoma" pitchFamily="34" charset="0"/>
              </a:rPr>
              <a:t> to the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 City of Portland, Oregon, Office of </a:t>
            </a:r>
            <a:b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Equity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 and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Human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Rights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 for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their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 adaptation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from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 the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 original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graphic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  <a:t>.</a:t>
            </a:r>
            <a:b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19196F"/>
                </a:solidFill>
                <a:effectLst/>
                <a:latin typeface="Tahoma" pitchFamily="34" charset="0"/>
                <a:cs typeface="Tahoma" pitchFamily="34" charset="0"/>
                <a:hlinkClick r:id="rId4"/>
              </a:rPr>
              <a:t>http://www.portlandoregon.gov/oehr/article/449547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19196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quality vs. Equity graph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72000" y="1371600"/>
            <a:ext cx="3073669" cy="4635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2764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Civil Rights Act of 1964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162800" cy="45259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300" b="1" dirty="0" smtClean="0"/>
              <a:t>Title VI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300" dirty="0" smtClean="0"/>
              <a:t>No person in the United States shall, on the ground of race, color, or </a:t>
            </a:r>
            <a:r>
              <a:rPr lang="en-US" sz="2300" u="sng" dirty="0" smtClean="0"/>
              <a:t>national origin</a:t>
            </a:r>
            <a:r>
              <a:rPr lang="en-US" sz="2300" dirty="0" smtClean="0"/>
              <a:t>, be excluded from participation in, be denied the benefits of, or be subjected to discrimination under any program or activity receiving Federal financial assistance.</a:t>
            </a:r>
          </a:p>
        </p:txBody>
      </p:sp>
    </p:spTree>
    <p:extLst>
      <p:ext uri="{BB962C8B-B14F-4D97-AF65-F5344CB8AC3E}">
        <p14:creationId xmlns="" xmlns:p14="http://schemas.microsoft.com/office/powerpoint/2010/main" val="3562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295400"/>
            <a:ext cx="7848600" cy="4419600"/>
          </a:xfrm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sz="2200" b="0" dirty="0" smtClean="0">
                <a:solidFill>
                  <a:srgbClr val="19196F"/>
                </a:solidFill>
                <a:effectLst/>
              </a:rPr>
              <a:t>2000	Executive Order 13166: Meaningful access for LEP</a:t>
            </a:r>
            <a:br>
              <a:rPr lang="en-US" sz="2200" b="0" dirty="0" smtClean="0">
                <a:solidFill>
                  <a:srgbClr val="19196F"/>
                </a:solidFill>
                <a:effectLst/>
              </a:rPr>
            </a:br>
            <a:r>
              <a:rPr lang="en-US" sz="2200" b="0" dirty="0">
                <a:solidFill>
                  <a:srgbClr val="19196F"/>
                </a:solidFill>
                <a:effectLst/>
              </a:rPr>
              <a:t/>
            </a:r>
            <a:br>
              <a:rPr lang="en-US" sz="2200" b="0" dirty="0">
                <a:solidFill>
                  <a:srgbClr val="19196F"/>
                </a:solidFill>
                <a:effectLst/>
              </a:rPr>
            </a:br>
            <a:r>
              <a:rPr lang="en-US" sz="2200" b="0" dirty="0" smtClean="0">
                <a:solidFill>
                  <a:srgbClr val="19196F"/>
                </a:solidFill>
                <a:effectLst/>
              </a:rPr>
              <a:t>2005	WA Executive Order 05-03: Plain talk</a:t>
            </a:r>
            <a:br>
              <a:rPr lang="en-US" sz="2200" b="0" dirty="0" smtClean="0">
                <a:solidFill>
                  <a:srgbClr val="19196F"/>
                </a:solidFill>
                <a:effectLst/>
              </a:rPr>
            </a:br>
            <a:r>
              <a:rPr lang="en-US" sz="2200" b="0" dirty="0">
                <a:solidFill>
                  <a:srgbClr val="19196F"/>
                </a:solidFill>
                <a:effectLst/>
              </a:rPr>
              <a:t/>
            </a:r>
            <a:br>
              <a:rPr lang="en-US" sz="2200" b="0" dirty="0">
                <a:solidFill>
                  <a:srgbClr val="19196F"/>
                </a:solidFill>
                <a:effectLst/>
              </a:rPr>
            </a:br>
            <a:r>
              <a:rPr lang="en-US" sz="2200" b="0" dirty="0" smtClean="0">
                <a:solidFill>
                  <a:srgbClr val="19196F"/>
                </a:solidFill>
                <a:effectLst/>
              </a:rPr>
              <a:t>2006	CLAS Standards</a:t>
            </a:r>
            <a:br>
              <a:rPr lang="en-US" sz="2200" b="0" dirty="0" smtClean="0">
                <a:solidFill>
                  <a:srgbClr val="19196F"/>
                </a:solidFill>
                <a:effectLst/>
              </a:rPr>
            </a:br>
            <a:r>
              <a:rPr lang="en-US" sz="2200" b="0" dirty="0" smtClean="0">
                <a:solidFill>
                  <a:srgbClr val="19196F"/>
                </a:solidFill>
                <a:effectLst/>
              </a:rPr>
              <a:t>2006 	WA Senate Bill 6194: Multicultural education</a:t>
            </a:r>
            <a:br>
              <a:rPr lang="en-US" sz="2200" b="0" dirty="0" smtClean="0">
                <a:solidFill>
                  <a:srgbClr val="19196F"/>
                </a:solidFill>
                <a:effectLst/>
              </a:rPr>
            </a:br>
            <a:r>
              <a:rPr lang="en-US" sz="2200" b="0" dirty="0" smtClean="0">
                <a:solidFill>
                  <a:srgbClr val="19196F"/>
                </a:solidFill>
                <a:effectLst/>
              </a:rPr>
              <a:t/>
            </a:r>
            <a:br>
              <a:rPr lang="en-US" sz="2200" b="0" dirty="0" smtClean="0">
                <a:solidFill>
                  <a:srgbClr val="19196F"/>
                </a:solidFill>
                <a:effectLst/>
              </a:rPr>
            </a:br>
            <a:r>
              <a:rPr lang="en-US" sz="2200" b="0" dirty="0" smtClean="0">
                <a:solidFill>
                  <a:srgbClr val="19196F"/>
                </a:solidFill>
                <a:effectLst/>
              </a:rPr>
              <a:t>2008	Joint Commission and the National Committee for 	Quality Assurance</a:t>
            </a:r>
            <a:r>
              <a:rPr lang="en-US" sz="2200" b="0" dirty="0">
                <a:solidFill>
                  <a:srgbClr val="19196F"/>
                </a:solidFill>
                <a:effectLst/>
              </a:rPr>
              <a:t/>
            </a:r>
            <a:br>
              <a:rPr lang="en-US" sz="2200" b="0" dirty="0">
                <a:solidFill>
                  <a:srgbClr val="19196F"/>
                </a:solidFill>
                <a:effectLst/>
              </a:rPr>
            </a:br>
            <a:r>
              <a:rPr lang="en-US" sz="2200" b="0" dirty="0">
                <a:solidFill>
                  <a:srgbClr val="19196F"/>
                </a:solidFill>
                <a:effectLst/>
              </a:rPr>
              <a:t/>
            </a:r>
            <a:br>
              <a:rPr lang="en-US" sz="2200" b="0" dirty="0">
                <a:solidFill>
                  <a:srgbClr val="19196F"/>
                </a:solidFill>
                <a:effectLst/>
              </a:rPr>
            </a:br>
            <a:r>
              <a:rPr lang="en-US" sz="2200" b="0" dirty="0" smtClean="0">
                <a:solidFill>
                  <a:srgbClr val="19196F"/>
                </a:solidFill>
                <a:effectLst/>
              </a:rPr>
              <a:t>2010	Patient Protection and Affordable Care Act</a:t>
            </a:r>
            <a:br>
              <a:rPr lang="en-US" sz="2200" b="0" dirty="0" smtClean="0">
                <a:solidFill>
                  <a:srgbClr val="19196F"/>
                </a:solidFill>
                <a:effectLst/>
              </a:rPr>
            </a:br>
            <a:r>
              <a:rPr lang="en-US" sz="2200" b="0" dirty="0" smtClean="0">
                <a:solidFill>
                  <a:srgbClr val="19196F"/>
                </a:solidFill>
                <a:effectLst/>
              </a:rPr>
              <a:t/>
            </a:r>
            <a:br>
              <a:rPr lang="en-US" sz="2200" b="0" dirty="0" smtClean="0">
                <a:solidFill>
                  <a:srgbClr val="19196F"/>
                </a:solidFill>
                <a:effectLst/>
              </a:rPr>
            </a:br>
            <a:r>
              <a:rPr lang="en-US" sz="2200" b="0" dirty="0" smtClean="0">
                <a:solidFill>
                  <a:srgbClr val="19196F"/>
                </a:solidFill>
                <a:effectLst/>
              </a:rPr>
              <a:t>2012	Health Care and Education Reconciliation Act</a:t>
            </a:r>
            <a:br>
              <a:rPr lang="en-US" sz="2200" b="0" dirty="0" smtClean="0">
                <a:solidFill>
                  <a:srgbClr val="19196F"/>
                </a:solidFill>
                <a:effectLst/>
              </a:rPr>
            </a:br>
            <a:r>
              <a:rPr lang="en-US" sz="2200" b="0" dirty="0" smtClean="0">
                <a:solidFill>
                  <a:srgbClr val="19196F"/>
                </a:solidFill>
                <a:effectLst/>
              </a:rPr>
              <a:t/>
            </a:r>
            <a:br>
              <a:rPr lang="en-US" sz="2200" b="0" dirty="0" smtClean="0">
                <a:solidFill>
                  <a:srgbClr val="19196F"/>
                </a:solidFill>
                <a:effectLst/>
              </a:rPr>
            </a:br>
            <a:r>
              <a:rPr lang="en-US" sz="2200" b="0" dirty="0">
                <a:solidFill>
                  <a:srgbClr val="19196F"/>
                </a:solidFill>
                <a:effectLst/>
              </a:rPr>
              <a:t>2013	Enhanced CLAS Standards</a:t>
            </a:r>
            <a:r>
              <a:rPr lang="en-US" sz="2200" dirty="0">
                <a:solidFill>
                  <a:srgbClr val="19196F"/>
                </a:solidFill>
                <a:effectLst/>
              </a:rPr>
              <a:t/>
            </a:r>
            <a:br>
              <a:rPr lang="en-US" sz="2200" dirty="0">
                <a:solidFill>
                  <a:srgbClr val="19196F"/>
                </a:solidFill>
                <a:effectLst/>
              </a:rPr>
            </a:br>
            <a:r>
              <a:rPr lang="en-US" sz="2200" dirty="0">
                <a:solidFill>
                  <a:srgbClr val="19196F"/>
                </a:solidFill>
                <a:effectLst/>
              </a:rPr>
              <a:t>	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09600" y="274638"/>
            <a:ext cx="80772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A261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A261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Civil Rights Act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A261C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38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Who are CLAS Standards for?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 descr="\\DOHFLTUM01\Division\PCH\OAS\HPCS\OurWork\Projects\2014\ProjectRequests\CLASstandardsTrainingUpdate6May13\Photos\iStock_000019523657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690" y="1722120"/>
            <a:ext cx="6484620" cy="4297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2284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OHFLTUM01\Division\PCH\OAS\HPCS\OurWork\Projects\2014\ProjectRequests\CLASstandardsTrainingUpdate6May13\Photos\iStock_000018078744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34" y="1600200"/>
            <a:ext cx="5079866" cy="3380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Cultural Differences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9B99E-7CD1-49DB-88AB-7D37F2CF62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219200"/>
            <a:ext cx="5867400" cy="4525963"/>
          </a:xfrm>
        </p:spPr>
        <p:txBody>
          <a:bodyPr/>
          <a:lstStyle/>
          <a:p>
            <a:pPr lvl="0"/>
            <a:r>
              <a:rPr lang="en-US" sz="2300" dirty="0"/>
              <a:t>Age</a:t>
            </a:r>
          </a:p>
          <a:p>
            <a:pPr lvl="0"/>
            <a:r>
              <a:rPr lang="en-US" sz="2300" dirty="0"/>
              <a:t>Country of origin</a:t>
            </a:r>
          </a:p>
          <a:p>
            <a:pPr lvl="0"/>
            <a:r>
              <a:rPr lang="en-US" sz="2300" dirty="0"/>
              <a:t>Ethnicity</a:t>
            </a:r>
          </a:p>
          <a:p>
            <a:pPr lvl="0"/>
            <a:r>
              <a:rPr lang="en-US" sz="2300" dirty="0"/>
              <a:t>Gender</a:t>
            </a:r>
          </a:p>
          <a:p>
            <a:pPr lvl="0"/>
            <a:r>
              <a:rPr lang="en-US" sz="2300" dirty="0"/>
              <a:t>Language                               </a:t>
            </a:r>
          </a:p>
          <a:p>
            <a:pPr lvl="0"/>
            <a:r>
              <a:rPr lang="en-US" sz="2300" dirty="0"/>
              <a:t>Physical abilities</a:t>
            </a:r>
          </a:p>
          <a:p>
            <a:pPr lvl="0"/>
            <a:r>
              <a:rPr lang="en-US" sz="2300" dirty="0"/>
              <a:t>Race</a:t>
            </a:r>
          </a:p>
          <a:p>
            <a:pPr lvl="0"/>
            <a:r>
              <a:rPr lang="en-US" sz="2300" dirty="0"/>
              <a:t>Religion</a:t>
            </a:r>
          </a:p>
          <a:p>
            <a:pPr lvl="0"/>
            <a:r>
              <a:rPr lang="en-US" sz="2300" dirty="0"/>
              <a:t>Sexual </a:t>
            </a:r>
            <a:r>
              <a:rPr lang="en-US" sz="2300" dirty="0" smtClean="0"/>
              <a:t>orientation</a:t>
            </a:r>
          </a:p>
          <a:p>
            <a:pPr lvl="0"/>
            <a:r>
              <a:rPr lang="en-US" sz="2300" dirty="0" smtClean="0"/>
              <a:t>Socio-economic status</a:t>
            </a:r>
            <a:endParaRPr lang="en-US" sz="2300" dirty="0"/>
          </a:p>
          <a:p>
            <a:pPr lvl="0"/>
            <a:r>
              <a:rPr lang="en-US" sz="2300" dirty="0"/>
              <a:t>Spiritual beliefs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="" xmlns:p14="http://schemas.microsoft.com/office/powerpoint/2010/main" val="4187601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15236</TotalTime>
  <Words>401</Words>
  <Application>Microsoft Office PowerPoint</Application>
  <PresentationFormat>On-screen Show (4:3)</PresentationFormat>
  <Paragraphs>158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0</vt:lpstr>
      <vt:lpstr>Learning Objectives</vt:lpstr>
      <vt:lpstr>Activity</vt:lpstr>
      <vt:lpstr>Key Terms</vt:lpstr>
      <vt:lpstr>Slide 4</vt:lpstr>
      <vt:lpstr>Civil Rights Act of 1964</vt:lpstr>
      <vt:lpstr>2000 Executive Order 13166: Meaningful access for LEP  2005 WA Executive Order 05-03: Plain talk  2006 CLAS Standards 2006  WA Senate Bill 6194: Multicultural education  2008 Joint Commission and the National Committee for  Quality Assurance  2010 Patient Protection and Affordable Care Act  2012 Health Care and Education Reconciliation Act  2013 Enhanced CLAS Standards   </vt:lpstr>
      <vt:lpstr>Who are CLAS Standards for?</vt:lpstr>
      <vt:lpstr>Cultural Differences</vt:lpstr>
      <vt:lpstr>Cultural Differences, continued</vt:lpstr>
      <vt:lpstr>Slide 10</vt:lpstr>
      <vt:lpstr>Slide 11</vt:lpstr>
      <vt:lpstr>Top 5 Languages Spoken </vt:lpstr>
      <vt:lpstr>Slide 13</vt:lpstr>
      <vt:lpstr>Slide 14</vt:lpstr>
      <vt:lpstr>Why Implement CLAS?</vt:lpstr>
      <vt:lpstr>Principal Standard</vt:lpstr>
      <vt:lpstr>Thank You!</vt:lpstr>
    </vt:vector>
  </TitlesOfParts>
  <Company>Washington State Board of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Board of Health</dc:title>
  <dc:creator>Washington State Board of Health</dc:creator>
  <cp:lastModifiedBy>Katie</cp:lastModifiedBy>
  <cp:revision>583</cp:revision>
  <cp:lastPrinted>2014-07-26T01:18:34Z</cp:lastPrinted>
  <dcterms:created xsi:type="dcterms:W3CDTF">2009-01-09T17:36:57Z</dcterms:created>
  <dcterms:modified xsi:type="dcterms:W3CDTF">2015-08-24T03:26:16Z</dcterms:modified>
</cp:coreProperties>
</file>